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88" r:id="rId3"/>
    <p:sldId id="257" r:id="rId4"/>
    <p:sldId id="270" r:id="rId5"/>
    <p:sldId id="258" r:id="rId6"/>
    <p:sldId id="259" r:id="rId7"/>
    <p:sldId id="263" r:id="rId8"/>
    <p:sldId id="260" r:id="rId9"/>
    <p:sldId id="292" r:id="rId10"/>
    <p:sldId id="306" r:id="rId11"/>
    <p:sldId id="290" r:id="rId12"/>
    <p:sldId id="299" r:id="rId13"/>
    <p:sldId id="291" r:id="rId14"/>
    <p:sldId id="296" r:id="rId15"/>
    <p:sldId id="274" r:id="rId16"/>
    <p:sldId id="285" r:id="rId17"/>
    <p:sldId id="272" r:id="rId18"/>
    <p:sldId id="289" r:id="rId19"/>
    <p:sldId id="307" r:id="rId20"/>
    <p:sldId id="309" r:id="rId21"/>
    <p:sldId id="310" r:id="rId22"/>
    <p:sldId id="311" r:id="rId23"/>
    <p:sldId id="261" r:id="rId24"/>
    <p:sldId id="312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31027E-9AF9-4565-B095-649821BCA977}">
          <p14:sldIdLst>
            <p14:sldId id="256"/>
            <p14:sldId id="288"/>
            <p14:sldId id="257"/>
            <p14:sldId id="270"/>
            <p14:sldId id="258"/>
            <p14:sldId id="259"/>
            <p14:sldId id="263"/>
            <p14:sldId id="260"/>
            <p14:sldId id="292"/>
            <p14:sldId id="306"/>
            <p14:sldId id="290"/>
            <p14:sldId id="299"/>
            <p14:sldId id="291"/>
            <p14:sldId id="296"/>
            <p14:sldId id="274"/>
            <p14:sldId id="285"/>
            <p14:sldId id="272"/>
            <p14:sldId id="289"/>
            <p14:sldId id="307"/>
            <p14:sldId id="309"/>
            <p14:sldId id="310"/>
            <p14:sldId id="311"/>
            <p14:sldId id="261"/>
            <p14:sldId id="312"/>
          </p14:sldIdLst>
        </p14:section>
        <p14:section name="Untitled Section" id="{B25D0269-180E-461F-BB38-A0C3D4B295B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722B4-B567-44C1-BACA-44282D11C843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4A92-C127-4E5F-8DF2-B958FED79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4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8353A-1350-4BCF-80E5-4E91DABD2C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5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3F60-10BC-4427-9486-CB56E8683FD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8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3F60-10BC-4427-9486-CB56E8683FD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E177-6136-4AFC-8671-8646EC712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BB24F-9BA5-42EE-A941-B48881261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2BC4-2250-4CF4-B5E0-018C653B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E80C5-7302-4343-8E3A-B2C88D58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4121-0B6B-4C8B-A903-D6D4F27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2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9EF1-4097-4CD5-91CD-1FB69C39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AB5F7-7A49-4C75-8E35-A90CA194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5066-3B1E-4C1E-B8F6-B24AE235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7E6B-D77B-4840-9F67-FC117DAF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3DB7-B533-42AC-A753-878080F6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4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54FD8-1C9A-4336-AA7F-4294610C7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9C4F-44B7-4375-A318-6E5A6D94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B92E-0155-49BD-B608-C162256E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6A89-BF13-4FE5-8677-25BE5605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31C8-1C09-44C0-9675-9BAF0E0C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5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A276-008B-44C0-9E8E-B1E4AAF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3297-CD6A-4C81-BD63-1AA533EA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6CE1-C988-43A9-A86C-BD770B8A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62A0-F4DC-4DFA-B9C1-5812D54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83C15-000B-4235-99F8-ACB1CA5B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3B1C-0D05-4302-A4A9-912D3F0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AE19-FC74-41F7-94E5-13A0D9A3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A793-546F-4C57-8648-5F3A7978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3525-1CD1-426F-A0DF-1908170B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A8DF-65E8-49B4-A0CE-DABB8060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8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04B5-3F30-44F3-AF0D-E7AE3DEA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10B4-B380-4172-A3F9-55235A521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B76EC-8DBF-4952-9EAE-4D566DBB3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40A4-25A9-47C8-BBAB-4FB57C8E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403F0-9E05-4D43-97E6-8C3FFA76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DFE75-DC16-4DCC-925F-525A40A7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8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C4-4925-4D84-88CB-1634CBA1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26F4A-0F5D-4D54-AAA5-B93CD7BB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EDE1C-B84B-4AEE-847E-BCD3D453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4DAF5-3DD1-46C9-9D4B-216F32640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F8B96-21EF-4DCF-8031-2C8FE6BAD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88472-C096-4EE3-845F-0F8B7512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827A2-3A63-44B9-BF8F-58FDAD93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D2FFC-5ACB-4EC0-829E-C0577821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F6D8-CB5E-4443-9938-886972EC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B061C-3222-4237-945F-BDDDB038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787CC-10F3-4384-A9A6-7D733F69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01302-0409-4837-9DE4-9C14953F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A9888-6457-4EA0-9B7A-C31C7FFD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8A07C-38BF-41F0-8D10-E1355934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2730A-BCD0-432E-8359-23525280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C44-6807-4D40-AB2D-25D1AE1F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A410-6F74-40A5-9928-45D9BFF9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5EF81-BF5B-441A-964C-C1D66F2D6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B904-9543-44FF-A2AF-0E6EB46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EAF81-8D18-4C31-B81A-3879E42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E8E6F-E3AD-4A05-863F-08117C7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2008-8076-4A3C-ABD4-254A93E9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48300-1E6F-4D0D-BDD4-5E39AEEE2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4452F-98DF-4173-B6B1-653CCD83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442A-9076-4CA0-8E42-9B1F81F9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23B52-DC31-4B09-B1D5-342E88AA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EEF9-35D2-48D7-82E8-F9D03905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6331D-14FB-45E3-B8B0-CC9E9C53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4D00-8152-4DEA-8631-2429F115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A01B-5080-4BFA-8605-31FD8F853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A3C5-4505-4562-88C3-360504BAB34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95CC-7D1F-4F25-8526-4409C772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9367-2868-48B2-967D-E22F6479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keat@chalkridgepri.hants.sch" TargetMode="External"/><Relationship Id="rId2" Type="http://schemas.openxmlformats.org/officeDocument/2006/relationships/hyperlink" Target="mailto:s.baskerville@chalkridgepri.hants.sch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s.obrien@chalkridgepri.hants.sch.uk" TargetMode="External"/><Relationship Id="rId4" Type="http://schemas.openxmlformats.org/officeDocument/2006/relationships/hyperlink" Target="mailto:k.hare@chalkridgepri.hants.sch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Network.Trailblaze\DFS\Office%20Drive\Head%20Teacher\ASSESSMENT\Assessment%2023-24\EYFS%20and%20Phonics%20Perspective%20Lite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\\Network.Trailblaze\DFS\Office%20Drive\Head%20Teacher\ASSESSMENT\Assessment%2023-24\Key%20Stage%202%20comparative%20report%202024.docx" TargetMode="External"/><Relationship Id="rId4" Type="http://schemas.openxmlformats.org/officeDocument/2006/relationships/hyperlink" Target="file:///\\Network.Trailblaze\DFS\Office%20Drive\Head%20Teacher\ASSESSMENT\Assessment%2023-24\MTC%20Benchmark%20(Keypas).doc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cid:DF955B7A-BE9C-436D-92D9-4B7B9B0AAA5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cid:A02B2B59-DFC7-40BB-BC38-329FB8FD0777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iGue2wpKbcAhUEJBoKHVXnB48QjRx6BAgBEAU&amp;url=https://www.amazon.co.uk/Tiger-Goes-Wild-Peter-Brown/dp/1447253280&amp;psig=AOvVaw3DfOVIekYDzAecPF74NFdA&amp;ust=153192202018333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2ahUKEwi4ve6VpKbcAhVBzIUKHQy8BUgQjRx6BAgBEAU&amp;url=https://www.amazon.co.uk/Lion-Inside-Rachel-Bright/dp/1408331594&amp;psig=AOvVaw3W9BErh7ECeYuSFtZQDMRF&amp;ust=1531921961376438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s://www.google.com/url?sa=i&amp;rct=j&amp;q=&amp;esrc=s&amp;source=images&amp;cd=&amp;cad=rja&amp;uact=8&amp;ved=2ahUKEwii-are-JvcAhUGuBQKHafLDQAQjRx6BAgBEAU&amp;url=https://www.amazon.co.uk/Tidy-Emily-Gravett/dp/1447273982&amp;psig=AOvVaw2R3U_YFwP9gRuSxeBzb0X8&amp;ust=1531566707360442" TargetMode="External"/><Relationship Id="rId4" Type="http://schemas.openxmlformats.org/officeDocument/2006/relationships/hyperlink" Target="https://www.google.co.uk/url?sa=i&amp;rct=j&amp;q=&amp;esrc=s&amp;source=images&amp;cd=&amp;cad=rja&amp;uact=8&amp;ved=2ahUKEwiMrN6kpKbcAhWsxoUKHZ3NB50QjRx6BAgBEAU&amp;url=https://www.amazon.com/Rainbow-Fish-Marcus-Pfister/dp/1558580093&amp;psig=AOvVaw18ABvlcram4Rp42CCP2iEx&amp;ust=1531921991629704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A36-2EB7-4475-A19F-F9590F557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and 2 Parent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712AA-9270-4A0B-B3DC-F9C81F9D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78275"/>
          </a:xfrm>
        </p:spPr>
        <p:txBody>
          <a:bodyPr>
            <a:normAutofit/>
          </a:bodyPr>
          <a:lstStyle/>
          <a:p>
            <a:r>
              <a:rPr lang="en-GB" b="1" dirty="0"/>
              <a:t>Year 1:</a:t>
            </a:r>
          </a:p>
          <a:p>
            <a:r>
              <a:rPr lang="en-GB" dirty="0"/>
              <a:t>Mrs Baskerville = </a:t>
            </a:r>
            <a:r>
              <a:rPr lang="en-GB" dirty="0">
                <a:hlinkClick r:id="rId2"/>
              </a:rPr>
              <a:t>s.baskerville@chalkridgepri.hants.sch.uk</a:t>
            </a:r>
            <a:endParaRPr lang="en-GB" dirty="0"/>
          </a:p>
          <a:p>
            <a:r>
              <a:rPr lang="en-GB" dirty="0"/>
              <a:t>Mrs </a:t>
            </a:r>
            <a:r>
              <a:rPr lang="en-GB" dirty="0" err="1"/>
              <a:t>Keat</a:t>
            </a:r>
            <a:r>
              <a:rPr lang="en-GB" dirty="0"/>
              <a:t> = </a:t>
            </a:r>
            <a:r>
              <a:rPr lang="en-GB" dirty="0" err="1">
                <a:hlinkClick r:id="rId3"/>
              </a:rPr>
              <a:t>n.keat@chalkridgepri.hants.sch</a:t>
            </a:r>
            <a:endParaRPr lang="en-GB" dirty="0"/>
          </a:p>
          <a:p>
            <a:r>
              <a:rPr lang="en-GB" b="1" dirty="0"/>
              <a:t>Year 2:</a:t>
            </a:r>
          </a:p>
          <a:p>
            <a:r>
              <a:rPr lang="en-GB" dirty="0"/>
              <a:t>Miss Hare = </a:t>
            </a:r>
            <a:r>
              <a:rPr lang="en-GB" dirty="0">
                <a:hlinkClick r:id="rId4"/>
              </a:rPr>
              <a:t>k.hare@chalkridgepri.hants.sch.uk</a:t>
            </a:r>
            <a:endParaRPr lang="en-GB" dirty="0"/>
          </a:p>
          <a:p>
            <a:r>
              <a:rPr lang="en-GB" dirty="0"/>
              <a:t>Miss O’Brien = </a:t>
            </a:r>
            <a:r>
              <a:rPr lang="en-GB" dirty="0">
                <a:hlinkClick r:id="rId5"/>
              </a:rPr>
              <a:t>s.o’brien@chalkridgepri.hants.sch.uk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1EB46-E5AA-4EDE-BC61-EA69C860F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663" y="246728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82144-75AF-4FF9-A8F8-A641F54A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3558" y="465665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C69B-A196-4FC5-B66E-EB187727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Reading and phonics in school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4A74-FE27-4D39-9326-EE3EF12C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Readi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Reading Practice</a:t>
            </a:r>
          </a:p>
          <a:p>
            <a:pPr marL="0" indent="0">
              <a:buNone/>
            </a:pPr>
            <a:r>
              <a:rPr lang="en-GB" dirty="0"/>
              <a:t>This will continue in exactly the same way as in Year R and Year 1.</a:t>
            </a:r>
          </a:p>
          <a:p>
            <a:pPr marL="0" indent="0">
              <a:buNone/>
            </a:pPr>
            <a:r>
              <a:rPr lang="en-GB" dirty="0"/>
              <a:t>They will read the book 3x in school – once for decoding, once for prosody and once for comprehension.</a:t>
            </a:r>
          </a:p>
          <a:p>
            <a:pPr marL="0" indent="0">
              <a:buNone/>
            </a:pPr>
            <a:r>
              <a:rPr lang="en-GB" dirty="0"/>
              <a:t>An e book will be issued to be read at home.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Phonics</a:t>
            </a:r>
          </a:p>
          <a:p>
            <a:pPr marL="0" indent="0">
              <a:buNone/>
            </a:pPr>
            <a:r>
              <a:rPr lang="en-GB" dirty="0"/>
              <a:t>Children will be taught a phonics lessons daily.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1EBBB-C62A-4CD9-A635-78001E93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80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6B861-EA36-4607-BC10-4F12DFE8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6651C0-F966-4D1B-A6CC-3FB60FE6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pPr algn="ctr"/>
            <a:r>
              <a:rPr lang="en-GB" b="1" dirty="0"/>
              <a:t>Year 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55E3D8-0CC1-404D-AD97-8A417D20C6C5}"/>
              </a:ext>
            </a:extLst>
          </p:cNvPr>
          <p:cNvSpPr txBox="1">
            <a:spLocks/>
          </p:cNvSpPr>
          <p:nvPr/>
        </p:nvSpPr>
        <p:spPr>
          <a:xfrm>
            <a:off x="483327" y="762928"/>
            <a:ext cx="9057925" cy="42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                            Our team…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		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1B9FFD-08DE-4C42-9A6C-8A0D3BF6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524" y="-35511"/>
            <a:ext cx="1575277" cy="2183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8BD338-33BC-449C-88A8-8B37E981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1575277" cy="2183907"/>
          </a:xfrm>
          <a:prstGeom prst="rect">
            <a:avLst/>
          </a:prstGeom>
        </p:spPr>
      </p:pic>
      <p:pic>
        <p:nvPicPr>
          <p:cNvPr id="1026" name="Picture 2" descr="Info panel picture">
            <a:extLst>
              <a:ext uri="{FF2B5EF4-FFF2-40B4-BE49-F238E27FC236}">
                <a16:creationId xmlns:a16="http://schemas.microsoft.com/office/drawing/2014/main" id="{D2E20375-C348-4141-BACA-92266F8A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89" y="221717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 panel picture">
            <a:extLst>
              <a:ext uri="{FF2B5EF4-FFF2-40B4-BE49-F238E27FC236}">
                <a16:creationId xmlns:a16="http://schemas.microsoft.com/office/drawing/2014/main" id="{D7151C23-4CA9-49AB-BA75-FB526A56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17" y="221717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 panel picture">
            <a:extLst>
              <a:ext uri="{FF2B5EF4-FFF2-40B4-BE49-F238E27FC236}">
                <a16:creationId xmlns:a16="http://schemas.microsoft.com/office/drawing/2014/main" id="{25123C7E-0D46-4227-9855-B65D22D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46" y="221717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0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F4CA0-E5A9-426E-AFC2-B243DA357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B65C9-62C9-4C53-A398-18E5540B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A554C1-B544-490E-B1E7-A523C0D65296}"/>
              </a:ext>
            </a:extLst>
          </p:cNvPr>
          <p:cNvSpPr txBox="1">
            <a:spLocks/>
          </p:cNvSpPr>
          <p:nvPr/>
        </p:nvSpPr>
        <p:spPr>
          <a:xfrm>
            <a:off x="2656232" y="365125"/>
            <a:ext cx="70054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Timetable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D0DEE-12FD-4419-80A9-4D525ACE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659" y="67704"/>
            <a:ext cx="2012674" cy="279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92B31-D708-4AAD-BE2C-DA04BA294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15" y="993652"/>
            <a:ext cx="8859911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43966FC-BDEF-4D6F-A6BD-9D1931386493}"/>
              </a:ext>
            </a:extLst>
          </p:cNvPr>
          <p:cNvSpPr txBox="1">
            <a:spLocks/>
          </p:cNvSpPr>
          <p:nvPr/>
        </p:nvSpPr>
        <p:spPr>
          <a:xfrm>
            <a:off x="1284303" y="2338820"/>
            <a:ext cx="9623394" cy="477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+mn-lt"/>
            </a:endParaRPr>
          </a:p>
          <a:p>
            <a:endParaRPr lang="en-GB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DE9A1-AE10-4CC2-8E13-79AB15A0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A88E7-B520-4E5A-B964-2926CE83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92" y="581766"/>
            <a:ext cx="8092815" cy="5694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C8273-2755-4C79-91D6-FD11A678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2638A-5E00-4AD7-A3D6-2D468499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" y="152400"/>
            <a:ext cx="1356804" cy="1881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15CE7-EE67-4816-A7F4-86A4BA7F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23329"/>
            <a:ext cx="1529918" cy="21210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E745E4-D8C9-4893-AAE2-A8A54A91690D}"/>
              </a:ext>
            </a:extLst>
          </p:cNvPr>
          <p:cNvSpPr txBox="1">
            <a:spLocks/>
          </p:cNvSpPr>
          <p:nvPr/>
        </p:nvSpPr>
        <p:spPr>
          <a:xfrm>
            <a:off x="2656232" y="365125"/>
            <a:ext cx="70054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/>
              <a:t>Home Learning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4285B-B1DF-490D-9CDB-7350123C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896" y="1027905"/>
            <a:ext cx="7458281" cy="53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35511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Year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553C-AF61-40F8-83CD-B2CDF671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78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Our team…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1036" name="Picture 12" descr="Info panel picture">
            <a:extLst>
              <a:ext uri="{FF2B5EF4-FFF2-40B4-BE49-F238E27FC236}">
                <a16:creationId xmlns:a16="http://schemas.microsoft.com/office/drawing/2014/main" id="{6792C089-AC5C-4A69-9BF6-212A5A56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37" y="4800821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fo panel picture">
            <a:extLst>
              <a:ext uri="{FF2B5EF4-FFF2-40B4-BE49-F238E27FC236}">
                <a16:creationId xmlns:a16="http://schemas.microsoft.com/office/drawing/2014/main" id="{03C26FAD-CE7D-4DA4-832F-0824A3C9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4784257"/>
            <a:ext cx="1905000" cy="1905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fo panel picture">
            <a:extLst>
              <a:ext uri="{FF2B5EF4-FFF2-40B4-BE49-F238E27FC236}">
                <a16:creationId xmlns:a16="http://schemas.microsoft.com/office/drawing/2014/main" id="{2860D78A-2498-4863-8145-D914713E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239555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 panel picture">
            <a:extLst>
              <a:ext uri="{FF2B5EF4-FFF2-40B4-BE49-F238E27FC236}">
                <a16:creationId xmlns:a16="http://schemas.microsoft.com/office/drawing/2014/main" id="{DA151A7E-6425-4927-900D-07758910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37" y="2466562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 panel picture">
            <a:extLst>
              <a:ext uri="{FF2B5EF4-FFF2-40B4-BE49-F238E27FC236}">
                <a16:creationId xmlns:a16="http://schemas.microsoft.com/office/drawing/2014/main" id="{7B2957DC-280C-4381-839D-52C8E424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746378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fo panel picture">
            <a:extLst>
              <a:ext uri="{FF2B5EF4-FFF2-40B4-BE49-F238E27FC236}">
                <a16:creationId xmlns:a16="http://schemas.microsoft.com/office/drawing/2014/main" id="{B28335ED-18DD-4321-891D-3F9D36F1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370482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9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84" y="105482"/>
            <a:ext cx="7005431" cy="763764"/>
          </a:xfrm>
        </p:spPr>
        <p:txBody>
          <a:bodyPr/>
          <a:lstStyle/>
          <a:p>
            <a:pPr algn="ctr"/>
            <a:r>
              <a:rPr lang="en-GB" b="1" dirty="0"/>
              <a:t>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9628D-EDE8-4D50-A2D9-CBDC2216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4" y="869246"/>
            <a:ext cx="8146566" cy="5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84" y="9291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Our Autumn Curriculum Information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71A290-A15D-4524-A084-C12E7AF3D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1" y="1507285"/>
            <a:ext cx="75342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84" y="-94560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Home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30A76-340E-4B96-BF0C-387191A3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116889"/>
            <a:ext cx="2012674" cy="279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48972-8309-414C-8494-2CF56929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4" y="900493"/>
            <a:ext cx="8401612" cy="59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C6EA-9357-4119-B6A3-8628FFB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9EAEB-74AF-4FE1-92AC-E1A0A5C0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2094"/>
            <a:ext cx="10515600" cy="4351338"/>
          </a:xfrm>
        </p:spPr>
        <p:txBody>
          <a:bodyPr/>
          <a:lstStyle/>
          <a:p>
            <a:r>
              <a:rPr lang="en-GB" dirty="0"/>
              <a:t>Each child in Year 2 will receive a login to a fun app called </a:t>
            </a:r>
            <a:r>
              <a:rPr lang="en-GB" dirty="0" err="1"/>
              <a:t>NumBots</a:t>
            </a:r>
            <a:r>
              <a:rPr lang="en-GB" dirty="0"/>
              <a:t>.</a:t>
            </a:r>
          </a:p>
          <a:p>
            <a:r>
              <a:rPr lang="en-GB" dirty="0"/>
              <a:t>It helps children to master their addition, subtraction and number bonds knowledge in a fun, gamified way.</a:t>
            </a:r>
          </a:p>
          <a:p>
            <a:r>
              <a:rPr lang="en-GB" dirty="0"/>
              <a:t>It is expected in Year 2 that each child will use the app at least 3 times a week. </a:t>
            </a:r>
          </a:p>
          <a:p>
            <a:r>
              <a:rPr lang="en-GB" dirty="0"/>
              <a:t>This is the sister company </a:t>
            </a:r>
            <a:r>
              <a:rPr lang="en-GB"/>
              <a:t>for TTRS.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706CB-436E-4E11-9488-1285028C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727CE-787A-4599-B0A9-A319B713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B4317-60E9-41AF-A93C-7B937D7A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199498"/>
            <a:ext cx="5867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1A18E-42E8-4AD8-83FE-580D8F82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5155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6D6CF-AFA2-465F-80FD-3C26F1B3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22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Drop off and Pick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5AC5-E07A-47EA-9FD1-45AA6A30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36" y="2528711"/>
            <a:ext cx="6521541" cy="4184734"/>
          </a:xfrm>
        </p:spPr>
        <p:txBody>
          <a:bodyPr>
            <a:normAutofit/>
          </a:bodyPr>
          <a:lstStyle/>
          <a:p>
            <a:r>
              <a:rPr lang="en-GB" dirty="0"/>
              <a:t>The gates are opened at 8:30am.</a:t>
            </a:r>
          </a:p>
          <a:p>
            <a:r>
              <a:rPr lang="en-GB" dirty="0"/>
              <a:t>Classroom doors are opened at 8:40am. Children should arrive between </a:t>
            </a:r>
            <a:br>
              <a:rPr lang="en-GB" dirty="0"/>
            </a:br>
            <a:r>
              <a:rPr lang="en-GB" dirty="0"/>
              <a:t>8:40am-8:50am. </a:t>
            </a:r>
          </a:p>
          <a:p>
            <a:r>
              <a:rPr lang="en-GB" dirty="0"/>
              <a:t>If children arrive after 8:50am they need to go through the office and will be marked as late. </a:t>
            </a:r>
          </a:p>
          <a:p>
            <a:r>
              <a:rPr lang="en-GB" dirty="0"/>
              <a:t>Children to be picked up at 3:10pm at the same place as they were dropped off.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DA71-1C05-442F-BF52-E398FC31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71" y="2137707"/>
            <a:ext cx="5426252" cy="4696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2CCC0-7C1B-47C3-B278-68603ACFB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000" y1="43169" x2="75000" y2="43169"/>
                        <a14:foregroundMark x1="59848" y1="79781" x2="59848" y2="79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3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Key Dates This Term</a:t>
            </a:r>
            <a:br>
              <a:rPr lang="en-GB" b="1" dirty="0"/>
            </a:br>
            <a:r>
              <a:rPr lang="en-GB" b="1" dirty="0"/>
              <a:t>2024-2025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87" y="2217116"/>
            <a:ext cx="11015133" cy="4054651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 </a:t>
            </a:r>
            <a:r>
              <a:rPr lang="en-GB" sz="3200" dirty="0" err="1"/>
              <a:t>Numbots</a:t>
            </a:r>
            <a:r>
              <a:rPr lang="en-GB" sz="3200" dirty="0"/>
              <a:t> Rockstar Day Friday 13</a:t>
            </a:r>
            <a:r>
              <a:rPr lang="en-GB" sz="3200" baseline="30000" dirty="0"/>
              <a:t>th</a:t>
            </a:r>
            <a:r>
              <a:rPr lang="en-GB" sz="3200" dirty="0"/>
              <a:t> September</a:t>
            </a:r>
          </a:p>
          <a:p>
            <a:r>
              <a:rPr lang="en-GB" sz="3200" dirty="0"/>
              <a:t>Photographer in school on Thursday 19</a:t>
            </a:r>
            <a:r>
              <a:rPr lang="en-GB" sz="3200" baseline="30000" dirty="0"/>
              <a:t>th</a:t>
            </a:r>
            <a:r>
              <a:rPr lang="en-GB" sz="3200" dirty="0"/>
              <a:t> September</a:t>
            </a:r>
          </a:p>
          <a:p>
            <a:r>
              <a:rPr lang="en-GB" sz="3200" dirty="0"/>
              <a:t>Climate Unity morning on Wednesday 25</a:t>
            </a:r>
            <a:r>
              <a:rPr lang="en-GB" sz="3200" baseline="30000" dirty="0"/>
              <a:t>th</a:t>
            </a:r>
            <a:r>
              <a:rPr lang="en-GB" sz="3200" dirty="0"/>
              <a:t> September</a:t>
            </a:r>
          </a:p>
          <a:p>
            <a:r>
              <a:rPr lang="en-GB" sz="3200" dirty="0"/>
              <a:t>School Census Day on Thursday 3</a:t>
            </a:r>
            <a:r>
              <a:rPr lang="en-GB" sz="3200" baseline="30000" dirty="0"/>
              <a:t>rd</a:t>
            </a:r>
            <a:r>
              <a:rPr lang="en-GB" sz="3200" dirty="0"/>
              <a:t> October (no packed lunch day)</a:t>
            </a:r>
          </a:p>
          <a:p>
            <a:r>
              <a:rPr lang="en-GB" sz="3200" dirty="0"/>
              <a:t>Home Learning due in on 21</a:t>
            </a:r>
            <a:r>
              <a:rPr lang="en-GB" sz="3200" baseline="30000" dirty="0"/>
              <a:t>st</a:t>
            </a:r>
            <a:r>
              <a:rPr lang="en-GB" sz="3200" dirty="0"/>
              <a:t>/22</a:t>
            </a:r>
            <a:r>
              <a:rPr lang="en-GB" sz="3200" baseline="30000" dirty="0"/>
              <a:t>nd</a:t>
            </a:r>
            <a:r>
              <a:rPr lang="en-GB" sz="3200" dirty="0"/>
              <a:t> October</a:t>
            </a:r>
          </a:p>
          <a:p>
            <a:r>
              <a:rPr lang="en-GB" sz="3200" dirty="0"/>
              <a:t>INSET day Monday 4</a:t>
            </a:r>
            <a:r>
              <a:rPr lang="en-GB" sz="3200" baseline="30000" dirty="0"/>
              <a:t>th</a:t>
            </a:r>
            <a:r>
              <a:rPr lang="en-GB" sz="3200" dirty="0"/>
              <a:t> November</a:t>
            </a:r>
          </a:p>
          <a:p>
            <a:r>
              <a:rPr lang="en-GB" sz="3200" dirty="0"/>
              <a:t>Parents Evenings on Inset Day on Tuesday 5</a:t>
            </a:r>
            <a:r>
              <a:rPr lang="en-GB" sz="3200" baseline="30000" dirty="0"/>
              <a:t>th</a:t>
            </a:r>
            <a:r>
              <a:rPr lang="en-GB" sz="3200" dirty="0"/>
              <a:t> and Thursday 7</a:t>
            </a:r>
            <a:r>
              <a:rPr lang="en-GB" sz="3200" baseline="30000" dirty="0"/>
              <a:t>th</a:t>
            </a:r>
            <a:r>
              <a:rPr lang="en-GB" sz="3200" dirty="0"/>
              <a:t> of November.</a:t>
            </a:r>
          </a:p>
        </p:txBody>
      </p:sp>
    </p:spTree>
    <p:extLst>
      <p:ext uri="{BB962C8B-B14F-4D97-AF65-F5344CB8AC3E}">
        <p14:creationId xmlns:p14="http://schemas.microsoft.com/office/powerpoint/2010/main" val="239241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DB2BF8-31AD-4D46-B3AC-3CD11BEA9831}"/>
              </a:ext>
            </a:extLst>
          </p:cNvPr>
          <p:cNvSpPr txBox="1"/>
          <p:nvPr/>
        </p:nvSpPr>
        <p:spPr>
          <a:xfrm>
            <a:off x="332509" y="415636"/>
            <a:ext cx="1048789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Attainment 2023-2024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 action="ppaction://hlinkfile"/>
              </a:rPr>
              <a:t>O:\Head Teacher\ASSESSMENT\Assessment 23-24\EYFS and Phonics Perspective Lite.docx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 action="ppaction://hlinkfile"/>
              </a:rPr>
              <a:t>O:\Head Teacher\ASSESSMENT\Assessment 23-24\MTC Benchmark (Keypas).docx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5" action="ppaction://hlinkfile"/>
              </a:rPr>
              <a:t>O:\Head Teacher\ASSESSMENT\Assessment 23-24\Key Stage 2 comparative report 2024.docx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56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</a:t>
            </a:r>
            <a:b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2023-2024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D4B9-D866-4D26-9D39-F58BEB7E972A}"/>
              </a:ext>
            </a:extLst>
          </p:cNvPr>
          <p:cNvSpPr/>
          <p:nvPr/>
        </p:nvSpPr>
        <p:spPr>
          <a:xfrm>
            <a:off x="1602298" y="1836876"/>
            <a:ext cx="87451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of Teaching and Learning 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Ensure all year group attainment in the core subjects is broadly in line with the Local Authority and National data with a sharper focus on the end of Year 2 and Year 6.</a:t>
            </a:r>
          </a:p>
          <a:p>
            <a:endParaRPr lang="en-GB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Improve the consistency of high-quality teaching strategies with a sharper focus on maths and writing.</a:t>
            </a:r>
            <a:endParaRPr lang="en-GB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endParaRPr lang="en-GB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Ensure children are being taught a well sequenced, broad and balanced foundation curriculum so they know more, remember more and can do more. 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Leadership and Management (including governance)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Improve the effectiveness of subject leaders so they make a greater contribution to school improvement. </a:t>
            </a:r>
            <a:endParaRPr lang="en-GB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D96DB6-DE86-4F64-9DCE-6CE289941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621" y="218937"/>
            <a:ext cx="1827357" cy="2533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C7EF-295C-47E1-AF34-40AAB568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3021" y="218937"/>
            <a:ext cx="1881291" cy="2608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55ADF2-4D63-4478-BE54-338541B7F6F8}"/>
              </a:ext>
            </a:extLst>
          </p:cNvPr>
          <p:cNvSpPr txBox="1"/>
          <p:nvPr/>
        </p:nvSpPr>
        <p:spPr>
          <a:xfrm>
            <a:off x="1667249" y="432033"/>
            <a:ext cx="910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School Development Plan </a:t>
            </a:r>
          </a:p>
          <a:p>
            <a:pPr algn="ctr"/>
            <a:r>
              <a:rPr lang="en-GB" sz="4400" dirty="0"/>
              <a:t>2024 –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646B9-88F8-45D5-8711-C8B79D67D104}"/>
              </a:ext>
            </a:extLst>
          </p:cNvPr>
          <p:cNvSpPr txBox="1"/>
          <p:nvPr/>
        </p:nvSpPr>
        <p:spPr>
          <a:xfrm>
            <a:off x="1422314" y="2178650"/>
            <a:ext cx="10016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Priority I Quality of Education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 recall and retention of knowledge in maths to increase the proportion of pupils achieving the expected standard and greater depth.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Priority 2 Quality of Education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Increase the application of correct spelling, punctuation and grammar to ensure more children are working at EXS and GDS in writing.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Priority 3 Leadership and Management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 the implementation and impact of the foundation curriculum to ensure that it has golden threads which promote the cultural capital of all Chalk Ridge pupils.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Priority 4 Leadership and Management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Ensure that the school budget is fit for purpose, effectively managed to meets the needs of the children and is not in deficit at the end of the fiscal year.</a:t>
            </a:r>
          </a:p>
        </p:txBody>
      </p:sp>
    </p:spTree>
    <p:extLst>
      <p:ext uri="{BB962C8B-B14F-4D97-AF65-F5344CB8AC3E}">
        <p14:creationId xmlns:p14="http://schemas.microsoft.com/office/powerpoint/2010/main" val="308030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0F782-CF6B-4148-AF91-55F35698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78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765AD-F40A-43FA-8EB5-530CCA94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F531-8887-4489-AE55-E4BD5421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5009"/>
            <a:ext cx="10058400" cy="5280031"/>
          </a:xfrm>
        </p:spPr>
        <p:txBody>
          <a:bodyPr>
            <a:normAutofit lnSpcReduction="10000"/>
          </a:bodyPr>
          <a:lstStyle/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Attendance – met national 94%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Census – 3</a:t>
            </a:r>
            <a:r>
              <a:rPr lang="en-GB" sz="32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rd</a:t>
            </a:r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October 2024 (no packed lunches in KS1)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PTA – AGM is on Tuesday 1</a:t>
            </a:r>
            <a:r>
              <a:rPr lang="en-GB" sz="32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</a:t>
            </a:r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October 24 6.30pm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31476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45155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Navy-blue jumper/sweatshirt or cardigan (no hooded tops);</a:t>
            </a:r>
          </a:p>
          <a:p>
            <a:r>
              <a:rPr lang="en-GB" dirty="0"/>
              <a:t>Light blue polo shirt, shirt or blouse;</a:t>
            </a:r>
          </a:p>
          <a:p>
            <a:r>
              <a:rPr lang="en-GB" dirty="0"/>
              <a:t>Grey trousers, skirt or pinafore dress (summer cotton dress in blue and white);</a:t>
            </a:r>
          </a:p>
          <a:p>
            <a:r>
              <a:rPr lang="en-GB" dirty="0"/>
              <a:t>White, navy-blue or grey socks/tights;</a:t>
            </a:r>
          </a:p>
          <a:p>
            <a:r>
              <a:rPr lang="en-GB" dirty="0"/>
              <a:t>Conventional outdoor shoes in dark colours (conventional sandals may be worn in the summer);</a:t>
            </a:r>
          </a:p>
          <a:p>
            <a:r>
              <a:rPr lang="en-GB" dirty="0"/>
              <a:t>Hair longer than shoulder length tied up in plain coloured hairbands.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45155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PE 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6"/>
            <a:ext cx="10515600" cy="41837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Light blue t-shirt;</a:t>
            </a:r>
          </a:p>
          <a:p>
            <a:r>
              <a:rPr lang="en-GB" dirty="0"/>
              <a:t>Navy blue PE briefs, shorts, jogging bottoms or wrap over games skirt;</a:t>
            </a:r>
          </a:p>
          <a:p>
            <a:r>
              <a:rPr lang="en-GB" dirty="0"/>
              <a:t>Light blue fleece or sweatshirt (no hooded tops);</a:t>
            </a:r>
          </a:p>
          <a:p>
            <a:r>
              <a:rPr lang="en-GB" dirty="0"/>
              <a:t>Trainers or plimsolls for outdoor PE.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Safety Notes</a:t>
            </a:r>
          </a:p>
          <a:p>
            <a:r>
              <a:rPr lang="en-GB" dirty="0"/>
              <a:t>Earrings should be removed during all PE activities (taped if newly pierced).</a:t>
            </a:r>
          </a:p>
          <a:p>
            <a:r>
              <a:rPr lang="en-GB" dirty="0"/>
              <a:t>All indoor PE in bare feet.</a:t>
            </a:r>
          </a:p>
          <a:p>
            <a:r>
              <a:rPr lang="en-GB" dirty="0"/>
              <a:t>Hair longer than shoulder length tied up in plain coloured band.</a:t>
            </a:r>
          </a:p>
          <a:p>
            <a:r>
              <a:rPr lang="en-GB" dirty="0"/>
              <a:t>No hooded tops allowed.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5156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Equipment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1690688"/>
            <a:ext cx="11684000" cy="48956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              Your children will not be required to bring their own pencil </a:t>
            </a:r>
          </a:p>
          <a:p>
            <a:pPr marL="0" indent="0" algn="just">
              <a:buNone/>
            </a:pPr>
            <a:r>
              <a:rPr lang="en-GB" dirty="0"/>
              <a:t>                   cases or equipment as this will be provided for them.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PE kit will be need to be worn into school on days where PE is taught.</a:t>
            </a:r>
          </a:p>
          <a:p>
            <a:pPr marL="0" indent="0" algn="just">
              <a:buNone/>
            </a:pPr>
            <a:r>
              <a:rPr lang="en-GB" dirty="0"/>
              <a:t>Year 1 – Tuesday and Friday </a:t>
            </a:r>
          </a:p>
          <a:p>
            <a:pPr marL="0" indent="0" algn="just">
              <a:buNone/>
            </a:pPr>
            <a:r>
              <a:rPr lang="en-GB" dirty="0"/>
              <a:t>Year 2H – Tuesday and Wednesday </a:t>
            </a:r>
          </a:p>
          <a:p>
            <a:pPr marL="0" indent="0" algn="just">
              <a:buNone/>
            </a:pPr>
            <a:r>
              <a:rPr lang="en-GB" dirty="0"/>
              <a:t>Year 20 –  Tuesday  and Friday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Please note, children are not allowed to bring toys or fiddle toys from home. Fiddle toys will be provided where needed. </a:t>
            </a:r>
          </a:p>
        </p:txBody>
      </p:sp>
    </p:spTree>
    <p:extLst>
      <p:ext uri="{BB962C8B-B14F-4D97-AF65-F5344CB8AC3E}">
        <p14:creationId xmlns:p14="http://schemas.microsoft.com/office/powerpoint/2010/main" val="251591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376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1" y="1934817"/>
            <a:ext cx="11025226" cy="4572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               </a:t>
            </a:r>
          </a:p>
          <a:p>
            <a:pPr marL="0" indent="0" algn="just">
              <a:buNone/>
            </a:pPr>
            <a:r>
              <a:rPr lang="en-GB" dirty="0"/>
              <a:t>Regularly listening to your child read and reading to your child will </a:t>
            </a:r>
          </a:p>
          <a:p>
            <a:pPr marL="0" indent="0" algn="just">
              <a:buNone/>
            </a:pPr>
            <a:r>
              <a:rPr lang="en-GB" dirty="0"/>
              <a:t>benefit them. </a:t>
            </a:r>
          </a:p>
          <a:p>
            <a:pPr marL="0" indent="0" algn="just">
              <a:buNone/>
            </a:pPr>
            <a:r>
              <a:rPr lang="en-GB" dirty="0"/>
              <a:t>Through reading, children can:</a:t>
            </a:r>
          </a:p>
          <a:p>
            <a:pPr algn="just"/>
            <a:r>
              <a:rPr lang="en-GB" dirty="0"/>
              <a:t>Develop their sense of self</a:t>
            </a:r>
          </a:p>
          <a:p>
            <a:pPr algn="just"/>
            <a:r>
              <a:rPr lang="en-GB" dirty="0"/>
              <a:t>Improve emotional literacy</a:t>
            </a:r>
          </a:p>
          <a:p>
            <a:pPr algn="just"/>
            <a:r>
              <a:rPr lang="en-GB" dirty="0"/>
              <a:t>Develop empathy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“A love of reading is the biggest indicator of future academic success.”</a:t>
            </a:r>
          </a:p>
          <a:p>
            <a:r>
              <a:rPr lang="en-US" sz="1050" dirty="0"/>
              <a:t>OECD (</a:t>
            </a:r>
            <a:r>
              <a:rPr lang="en-GB" sz="1050" dirty="0"/>
              <a:t>The Organisation for Economic Co-operation and Development)</a:t>
            </a:r>
            <a:endParaRPr lang="en-US" sz="105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6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693-C99D-4111-8A6C-6DB8A522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224" y="416407"/>
            <a:ext cx="10058400" cy="1371600"/>
          </a:xfrm>
        </p:spPr>
        <p:txBody>
          <a:bodyPr/>
          <a:lstStyle/>
          <a:p>
            <a:r>
              <a:rPr lang="en-GB" b="1" dirty="0"/>
              <a:t>Reading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0691-F4BA-4579-B731-FA6D9180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1899821"/>
            <a:ext cx="10937288" cy="4315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Reading Records</a:t>
            </a:r>
          </a:p>
          <a:p>
            <a:pPr marL="0" indent="0">
              <a:buNone/>
            </a:pPr>
            <a:r>
              <a:rPr lang="en-GB" sz="2400" dirty="0"/>
              <a:t>Every time you read with your child at home, please record in their reading record. </a:t>
            </a:r>
          </a:p>
          <a:p>
            <a:pPr marL="0" indent="0">
              <a:buNone/>
            </a:pPr>
            <a:endParaRPr lang="en-GB" sz="2400" b="1" u="sng" dirty="0"/>
          </a:p>
          <a:p>
            <a:pPr marL="0" indent="0">
              <a:buNone/>
            </a:pPr>
            <a:r>
              <a:rPr lang="en-GB" sz="2400" b="1" dirty="0"/>
              <a:t>Reading Raffle</a:t>
            </a:r>
          </a:p>
          <a:p>
            <a:r>
              <a:rPr lang="en-GB" sz="2400" dirty="0"/>
              <a:t>Read at home with your child as often as possible, or at least 5 x a week. </a:t>
            </a:r>
          </a:p>
          <a:p>
            <a:r>
              <a:rPr lang="en-GB" sz="2400" dirty="0"/>
              <a:t>5 x a week = entered into reading raffle at the end of every month.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25 reads </a:t>
            </a:r>
          </a:p>
          <a:p>
            <a:r>
              <a:rPr lang="en-GB" sz="2400" dirty="0"/>
              <a:t>Every 25 reads that are recorded in your child’s reading record, they will receive a certificate. </a:t>
            </a:r>
          </a:p>
          <a:p>
            <a:r>
              <a:rPr lang="en-GB" sz="2400" dirty="0"/>
              <a:t>Aim for 200 or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DF30F-EFC2-455E-B1D5-F81D1D78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066" y="23329"/>
            <a:ext cx="1402934" cy="194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46C6E-FB97-442E-8C76-C61D90FB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5155"/>
            <a:ext cx="1402934" cy="19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Reading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AC93F5-CAA2-4C9C-95A5-E50270163C4B}"/>
              </a:ext>
            </a:extLst>
          </p:cNvPr>
          <p:cNvSpPr txBox="1"/>
          <p:nvPr/>
        </p:nvSpPr>
        <p:spPr>
          <a:xfrm>
            <a:off x="574808" y="4554787"/>
            <a:ext cx="378420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Date </a:t>
            </a:r>
          </a:p>
          <a:p>
            <a:endParaRPr lang="en-GB" sz="2800" dirty="0"/>
          </a:p>
          <a:p>
            <a:r>
              <a:rPr lang="en-GB" sz="2800" dirty="0"/>
              <a:t>Name of book/Page no.</a:t>
            </a:r>
          </a:p>
          <a:p>
            <a:endParaRPr lang="en-GB" sz="2800" dirty="0"/>
          </a:p>
          <a:p>
            <a:r>
              <a:rPr lang="en-GB" sz="2800" dirty="0"/>
              <a:t>Comments</a:t>
            </a:r>
          </a:p>
        </p:txBody>
      </p:sp>
      <p:pic>
        <p:nvPicPr>
          <p:cNvPr id="11" name="Picture 10" descr="IMG_8170.jpg">
            <a:extLst>
              <a:ext uri="{FF2B5EF4-FFF2-40B4-BE49-F238E27FC236}">
                <a16:creationId xmlns:a16="http://schemas.microsoft.com/office/drawing/2014/main" id="{AB3A3725-2F70-4ABF-94CC-9B344794866C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7062" y="1358218"/>
            <a:ext cx="3359397" cy="266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8171.jpg">
            <a:extLst>
              <a:ext uri="{FF2B5EF4-FFF2-40B4-BE49-F238E27FC236}">
                <a16:creationId xmlns:a16="http://schemas.microsoft.com/office/drawing/2014/main" id="{84FA80C2-B288-4AD9-9DA6-158FA93475FD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30" y="1796677"/>
            <a:ext cx="5731510" cy="429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77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FF079-C86E-4FF2-AC7C-F4B3CCDC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" y="15240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72296-E394-4715-B853-1C7554FB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0E435F-81B9-4FBD-B58E-DD6B109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US" b="1" dirty="0"/>
              <a:t>Key Reading Texts</a:t>
            </a:r>
            <a:endParaRPr lang="en-GB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4DB410-62A6-4AC4-913E-51AE9ABA0818}"/>
              </a:ext>
            </a:extLst>
          </p:cNvPr>
          <p:cNvSpPr txBox="1">
            <a:spLocks/>
          </p:cNvSpPr>
          <p:nvPr/>
        </p:nvSpPr>
        <p:spPr>
          <a:xfrm>
            <a:off x="2593284" y="1902441"/>
            <a:ext cx="7005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8FED5-C747-4B44-84C2-DF3C67081FA5}"/>
              </a:ext>
            </a:extLst>
          </p:cNvPr>
          <p:cNvSpPr/>
          <p:nvPr/>
        </p:nvSpPr>
        <p:spPr>
          <a:xfrm>
            <a:off x="1524401" y="1749451"/>
            <a:ext cx="95282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ensure that the children are exposed to a variety of genres and text types throughout the year. This can be through: Reading practice sessions, English learning journey books, topic books and story time. </a:t>
            </a:r>
          </a:p>
        </p:txBody>
      </p:sp>
      <p:pic>
        <p:nvPicPr>
          <p:cNvPr id="12" name="Picture 11" descr="Image result for Rainbow Fish">
            <a:hlinkClick r:id="rId4"/>
            <a:extLst>
              <a:ext uri="{FF2B5EF4-FFF2-40B4-BE49-F238E27FC236}">
                <a16:creationId xmlns:a16="http://schemas.microsoft.com/office/drawing/2014/main" id="{5BB023E5-D117-44F7-B2F5-4FA578225F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" y="3565332"/>
            <a:ext cx="1717258" cy="202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The Lion inside">
            <a:hlinkClick r:id="rId6"/>
            <a:extLst>
              <a:ext uri="{FF2B5EF4-FFF2-40B4-BE49-F238E27FC236}">
                <a16:creationId xmlns:a16="http://schemas.microsoft.com/office/drawing/2014/main" id="{E7F01459-1ECF-4E6E-9160-582CCF266DA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95" y="3624096"/>
            <a:ext cx="1729337" cy="196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mr tiger goes wild">
            <a:hlinkClick r:id="rId8"/>
            <a:extLst>
              <a:ext uri="{FF2B5EF4-FFF2-40B4-BE49-F238E27FC236}">
                <a16:creationId xmlns:a16="http://schemas.microsoft.com/office/drawing/2014/main" id="{E69E22E1-E2C0-499E-8573-AE3C2974A4E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219" y="3560824"/>
            <a:ext cx="2012674" cy="202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Tidy Emily Gravett">
            <a:hlinkClick r:id="rId10"/>
            <a:extLst>
              <a:ext uri="{FF2B5EF4-FFF2-40B4-BE49-F238E27FC236}">
                <a16:creationId xmlns:a16="http://schemas.microsoft.com/office/drawing/2014/main" id="{7EDFCEE2-78DC-4F1A-ADC3-4B75873732D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6" y="3573058"/>
            <a:ext cx="1729337" cy="20157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E9B7FD-BA6D-4D2C-91E1-D23AB70C376F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7236654" y="3618570"/>
            <a:ext cx="1729337" cy="19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1117</Words>
  <Application>Microsoft Office PowerPoint</Application>
  <PresentationFormat>Widescreen</PresentationFormat>
  <Paragraphs>177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Segoe UI Light</vt:lpstr>
      <vt:lpstr>Office Theme</vt:lpstr>
      <vt:lpstr>Year 1 and 2 Parent Workshop</vt:lpstr>
      <vt:lpstr>Drop off and Pick up</vt:lpstr>
      <vt:lpstr>School Uniform</vt:lpstr>
      <vt:lpstr>PE School Uniform</vt:lpstr>
      <vt:lpstr>Equipment Needed</vt:lpstr>
      <vt:lpstr>Reading</vt:lpstr>
      <vt:lpstr>Reading at home</vt:lpstr>
      <vt:lpstr>Reading Records</vt:lpstr>
      <vt:lpstr>Key Reading Texts</vt:lpstr>
      <vt:lpstr>Reading and phonics in school </vt:lpstr>
      <vt:lpstr>Year 1</vt:lpstr>
      <vt:lpstr>PowerPoint Presentation</vt:lpstr>
      <vt:lpstr>PowerPoint Presentation</vt:lpstr>
      <vt:lpstr>PowerPoint Presentation</vt:lpstr>
      <vt:lpstr>Year 2 </vt:lpstr>
      <vt:lpstr>Year 2</vt:lpstr>
      <vt:lpstr>Our Autumn Curriculum Information Overview</vt:lpstr>
      <vt:lpstr>Home Learning</vt:lpstr>
      <vt:lpstr>PowerPoint Presentation</vt:lpstr>
      <vt:lpstr>Key Dates This Term 2024-2025</vt:lpstr>
      <vt:lpstr>PowerPoint Presentation</vt:lpstr>
      <vt:lpstr>School Development Plan 2023-2024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and 6 Parent Workshop</dc:title>
  <dc:creator>H Burns</dc:creator>
  <cp:lastModifiedBy>Sue Jackson</cp:lastModifiedBy>
  <cp:revision>76</cp:revision>
  <cp:lastPrinted>2023-09-12T14:00:15Z</cp:lastPrinted>
  <dcterms:created xsi:type="dcterms:W3CDTF">2022-09-07T15:31:06Z</dcterms:created>
  <dcterms:modified xsi:type="dcterms:W3CDTF">2024-09-09T10:28:18Z</dcterms:modified>
</cp:coreProperties>
</file>